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3"/>
  </p:notesMasterIdLst>
  <p:sldIdLst>
    <p:sldId id="309" r:id="rId3"/>
    <p:sldId id="256" r:id="rId4"/>
    <p:sldId id="314" r:id="rId5"/>
    <p:sldId id="307" r:id="rId6"/>
    <p:sldId id="328" r:id="rId7"/>
    <p:sldId id="298" r:id="rId8"/>
    <p:sldId id="329" r:id="rId9"/>
    <p:sldId id="334" r:id="rId10"/>
    <p:sldId id="335" r:id="rId11"/>
    <p:sldId id="310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632923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B30B1-D533-4F01-AE62-13757F918E06}" v="574" dt="2022-12-31T16:49:54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6029" autoAdjust="0"/>
    <p:restoredTop sz="86491" autoAdjust="0"/>
  </p:normalViewPr>
  <p:slideViewPr>
    <p:cSldViewPr>
      <p:cViewPr varScale="1">
        <p:scale>
          <a:sx n="56" d="100"/>
          <a:sy n="56" d="100"/>
        </p:scale>
        <p:origin x="36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670BE6-E644-4367-8ECA-A13141EFCD9E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65B894-9D6D-4DB5-A4EC-6A8210CF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50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0CB817-7D1E-48E0-9ADB-8698CC147AE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24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C26F63-697C-4A3C-A7AF-B4F3518CBBE6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79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65B894-9D6D-4DB5-A4EC-6A8210CFFD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9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B7E074-5DBB-4D72-A049-1BD22EF8A7D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62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E41E8B-F94A-413C-A892-E05AE901498C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4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E1A65A-FAFD-49E5-BBAE-D458E0574055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583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E1A65A-FAFD-49E5-BBAE-D458E057405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77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E1A65A-FAFD-49E5-BBAE-D458E057405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366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E77755-4884-4004-8B3B-A95242C6F4B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EEA8-4614-4B1C-9307-13630AFD576F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E667C99-EC55-4BE5-95B9-B126F4733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5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AAE2-A0FD-4759-9C4C-F9505C5B5C26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EF21A-1A80-4B68-B6F1-2A8E56FE3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C5AC-142E-49A6-8FA2-D151E025A59F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D4D3-E00D-42E5-9A80-68EBE33D2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6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A7E7BAE-C0BE-4F50-BFC9-FF1629196D80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54D0E29-E666-46B8-96D1-6F8A59CAF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38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F839-0D70-4A32-89F3-A4ACA61A6C9A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C131-5F0F-4279-8B0F-827FD182E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AAAE510-A130-4133-8854-F6EA89A317BB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3AD53C1-D355-4524-AD28-592F872D7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4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6CF7-AB81-4040-8DFD-209B8075A283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73DA-B386-44E6-A734-B0C0134D0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66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BD90-EEFC-4D65-AC8E-17C99DAD35E0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BD8B-3334-499F-B5B9-209A7FAA8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6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3EC0B-8892-469A-B926-83C1ABC001D0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8E9D-9236-415C-BD00-176E8E710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11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7E6E-1CBC-4DFD-840A-3BDB9C29B6E1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8C68-ADC4-4242-85CA-0DCDF22C1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0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D9DD-6AE2-49E1-B119-1A85CB659380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1140-362F-4D91-B18A-240E0A569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8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0861-13F8-44E9-A40D-A14330A66122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4EC1-6625-41D7-B4AC-F471A14A5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42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6" y="5359403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E55C-1997-47E7-BDAD-B846432E8837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E5FD8-164F-4012-8E32-FFE0AF3EC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61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41F8-ECCD-416B-8DFC-394F0063CB9A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7D38-5DC9-40E2-B316-BC3D4068E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8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B150-DA9E-4465-9AB3-67AE0FF76AA7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1779-7E1A-46D6-BE85-10E3DCFC2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A9EB-9EB9-4C1C-AB54-D0DF7A16A0E1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001107F-8532-4C8F-8839-06FA99D85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11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4A36-D88E-4EC1-973A-2E408EFBF240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9C83-F97D-4A80-B81D-794D4B0F7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1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59ED-7717-49FA-8629-447ECB3E929B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2543-2573-4C99-898B-4E6AC0898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6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9E3D-CBF3-41B3-9F95-5AFF6391683E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8046-E12D-4530-9966-8223F97BD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F88C-40AB-4B37-A724-315FDF7CD9B2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9465-AABE-44F8-BC72-DE1B56614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5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2595-8134-485A-BAC3-99B3B296764A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6AD3-2883-41D1-A219-52EA004AC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4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6" y="5359403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F3D4-35C8-42DB-94B7-0BB2F9571674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6524-9E60-4B55-BA65-D1FE5CADF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9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3D332C-8E8B-4C8D-B5B8-0B8B7FD46E7E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3878B4AC-EDC2-408C-B9CF-EDDCEB68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57" r:id="rId2"/>
    <p:sldLayoutId id="2147484074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75" r:id="rId9"/>
    <p:sldLayoutId id="2147484063" r:id="rId10"/>
    <p:sldLayoutId id="21474840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6E12DF-0DFA-4C33-8B84-A4CD122A9239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35B50307-3885-44A0-8AFC-71F90B6F9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65" r:id="rId2"/>
    <p:sldLayoutId id="2147484077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8" r:id="rId9"/>
    <p:sldLayoutId id="2147484071" r:id="rId10"/>
    <p:sldLayoutId id="21474840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www.calvarychurchfl.com/sg_userfiles/MarriageSeriesNot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0972800" cy="647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057400" y="457200"/>
            <a:ext cx="7851648" cy="18288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i="1" dirty="0">
                <a:solidFill>
                  <a:srgbClr val="663300"/>
                </a:solidFill>
                <a:latin typeface="Bookman Old Style" pitchFamily="18" charset="0"/>
                <a:cs typeface="Aharoni" pitchFamily="2" charset="-79"/>
              </a:rPr>
              <a:t>A Focused</a:t>
            </a:r>
          </a:p>
        </p:txBody>
      </p:sp>
      <p:sp>
        <p:nvSpPr>
          <p:cNvPr id="11268" name="Subtitle 2"/>
          <p:cNvSpPr>
            <a:spLocks noGrp="1"/>
          </p:cNvSpPr>
          <p:nvPr>
            <p:ph type="subTitle" idx="1"/>
          </p:nvPr>
        </p:nvSpPr>
        <p:spPr>
          <a:xfrm>
            <a:off x="2514600" y="5105400"/>
            <a:ext cx="7854950" cy="914400"/>
          </a:xfrm>
        </p:spPr>
        <p:txBody>
          <a:bodyPr/>
          <a:lstStyle/>
          <a:p>
            <a:pPr marR="0" eaLnBrk="1" hangingPunct="1">
              <a:buClrTx/>
              <a:buFontTx/>
              <a:buChar char="-"/>
            </a:pPr>
            <a:r>
              <a:rPr lang="en-US" altLang="en-US" sz="4400" b="1" i="1" dirty="0">
                <a:solidFill>
                  <a:schemeClr val="bg1"/>
                </a:solidFill>
                <a:latin typeface="Hurry Up"/>
              </a:rPr>
              <a:t> Ephesians 5:15-17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4600" y="2895600"/>
            <a:ext cx="7851648" cy="182880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5400" b="1" i="1" dirty="0">
                <a:solidFill>
                  <a:srgbClr val="6633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Hurry Up" pitchFamily="2" charset="0"/>
                <a:ea typeface="+mj-ea"/>
                <a:cs typeface="Aharoni" pitchFamily="2" charset="-79"/>
              </a:rPr>
              <a:t>In a Busy World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11201400" cy="4572000"/>
          </a:xfrm>
        </p:spPr>
        <p:txBody>
          <a:bodyPr anchor="t"/>
          <a:lstStyle/>
          <a:p>
            <a:pPr algn="ctr"/>
            <a:r>
              <a:rPr lang="en-US" altLang="en-US" b="1" dirty="0"/>
              <a:t>Many couples are suffering from a      </a:t>
            </a:r>
            <a:r>
              <a:rPr lang="en-US" altLang="en-US" b="1" dirty="0">
                <a:solidFill>
                  <a:srgbClr val="740000"/>
                </a:solidFill>
              </a:rPr>
              <a:t>TIME-STARVED</a:t>
            </a:r>
            <a:r>
              <a:rPr lang="en-US" altLang="en-US" b="1" dirty="0"/>
              <a:t> marriage…</a:t>
            </a:r>
            <a:br>
              <a:rPr lang="en-US" altLang="en-US" b="1" dirty="0"/>
            </a:br>
            <a:r>
              <a:rPr lang="en-US" altLang="en-US" sz="4800" b="1" i="1" dirty="0"/>
              <a:t>“We’ve grown apart. We don’t have anything in common”…</a:t>
            </a:r>
            <a:br>
              <a:rPr lang="en-US" altLang="en-US" sz="4800" b="1" i="1" dirty="0"/>
            </a:br>
            <a:r>
              <a:rPr lang="en-US" altLang="en-US" sz="4800" b="1" dirty="0">
                <a:solidFill>
                  <a:schemeClr val="tx1"/>
                </a:solidFill>
              </a:rPr>
              <a:t>Translated:  a couple is not spending enough time alone together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921D-E909-E627-62BA-DFE42F4D9312}"/>
              </a:ext>
            </a:extLst>
          </p:cNvPr>
          <p:cNvSpPr txBox="1">
            <a:spLocks/>
          </p:cNvSpPr>
          <p:nvPr/>
        </p:nvSpPr>
        <p:spPr bwMode="auto">
          <a:xfrm>
            <a:off x="76200" y="5334000"/>
            <a:ext cx="12039600" cy="99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600" b="1" dirty="0"/>
              <a:t>How much time are </a:t>
            </a:r>
            <a:r>
              <a:rPr lang="en-US" altLang="en-US" sz="4600" b="1" u="sng" dirty="0">
                <a:solidFill>
                  <a:srgbClr val="740000"/>
                </a:solidFill>
              </a:rPr>
              <a:t>YOU</a:t>
            </a:r>
            <a:r>
              <a:rPr lang="en-US" altLang="en-US" sz="4600" b="1" dirty="0"/>
              <a:t> giving </a:t>
            </a:r>
            <a:r>
              <a:rPr lang="en-US" altLang="en-US" sz="4600" b="1" u="sng" dirty="0">
                <a:solidFill>
                  <a:srgbClr val="740000"/>
                </a:solidFill>
              </a:rPr>
              <a:t>YOUR</a:t>
            </a:r>
            <a:r>
              <a:rPr lang="en-US" altLang="en-US" sz="4600" b="1" dirty="0">
                <a:solidFill>
                  <a:srgbClr val="C00000"/>
                </a:solidFill>
              </a:rPr>
              <a:t> </a:t>
            </a:r>
            <a:r>
              <a:rPr lang="en-US" altLang="en-US" sz="4600" b="1" dirty="0"/>
              <a:t>marriage?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00" y="0"/>
            <a:ext cx="10287000" cy="342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211929"/>
            <a:ext cx="3810000" cy="923330"/>
          </a:xfrm>
          <a:prstGeom prst="rect">
            <a:avLst/>
          </a:prstGeom>
          <a:solidFill>
            <a:schemeClr val="tx1"/>
          </a:solidFill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yala" pitchFamily="2" charset="0"/>
                <a:cs typeface="David" pitchFamily="34" charset="-79"/>
              </a:rPr>
              <a:t>WHAT IS</a:t>
            </a:r>
            <a:endParaRPr lang="en-US" sz="5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2438400"/>
            <a:ext cx="6019800" cy="770930"/>
          </a:xfrm>
          <a:prstGeom prst="rect">
            <a:avLst/>
          </a:prstGeom>
          <a:solidFill>
            <a:schemeClr val="tx1"/>
          </a:solidFill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spc="3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yala" pitchFamily="2" charset="0"/>
                <a:cs typeface="David" pitchFamily="34" charset="-79"/>
              </a:rPr>
              <a:t>YOUR  TIME ?</a:t>
            </a:r>
            <a:endParaRPr lang="en-US" sz="5400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96859"/>
            <a:ext cx="11049000" cy="31368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b="1" i="1" dirty="0">
                <a:solidFill>
                  <a:srgbClr val="740000"/>
                </a:solidFill>
                <a:latin typeface="Calibri"/>
                <a:cs typeface="Times New Roman" pitchFamily="18" charset="0"/>
              </a:rPr>
              <a:t>Electronics</a:t>
            </a:r>
          </a:p>
          <a:p>
            <a:pPr>
              <a:spcBef>
                <a:spcPts val="0"/>
              </a:spcBef>
              <a:defRPr/>
            </a:pPr>
            <a:r>
              <a:rPr lang="en-US" sz="3600" b="1" i="1" dirty="0">
                <a:solidFill>
                  <a:srgbClr val="740000"/>
                </a:solidFill>
                <a:latin typeface="Calibri"/>
                <a:cs typeface="Times New Roman" pitchFamily="18" charset="0"/>
              </a:rPr>
              <a:t>Covet</a:t>
            </a:r>
            <a:r>
              <a:rPr lang="en-US" sz="3600" b="1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(</a:t>
            </a:r>
            <a:r>
              <a:rPr lang="en-US" sz="36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Colossians 3:5;  Ecclesiastes 2:10,11,17,18; 4:4-8   1 Timothy 6:10;  Hebrews 13:4,5)</a:t>
            </a:r>
            <a:r>
              <a:rPr lang="en-US" sz="3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…</a:t>
            </a:r>
          </a:p>
          <a:p>
            <a:pPr>
              <a:spcBef>
                <a:spcPts val="0"/>
              </a:spcBef>
              <a:defRPr/>
            </a:pPr>
            <a:r>
              <a:rPr lang="en-US" sz="3600" b="1" i="1" dirty="0">
                <a:solidFill>
                  <a:srgbClr val="740000"/>
                </a:solidFill>
                <a:latin typeface="Calibri"/>
                <a:cs typeface="Times New Roman" pitchFamily="18" charset="0"/>
              </a:rPr>
              <a:t>Self-gratification</a:t>
            </a:r>
            <a:r>
              <a:rPr lang="en-US" sz="3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…</a:t>
            </a:r>
          </a:p>
          <a:p>
            <a:pPr>
              <a:spcBef>
                <a:spcPts val="0"/>
              </a:spcBef>
              <a:defRPr/>
            </a:pPr>
            <a:r>
              <a:rPr lang="en-US" sz="3600" b="1" i="1" dirty="0">
                <a:solidFill>
                  <a:srgbClr val="740000"/>
                </a:solidFill>
                <a:latin typeface="Calibri"/>
                <a:ea typeface="Calibri" pitchFamily="34" charset="0"/>
                <a:cs typeface="Calibri" pitchFamily="34" charset="0"/>
              </a:rPr>
              <a:t>Misplaced</a:t>
            </a:r>
            <a:r>
              <a:rPr lang="en-US" sz="3600" b="1" i="1" dirty="0">
                <a:solidFill>
                  <a:prstClr val="black"/>
                </a:solidFill>
                <a:latin typeface="Calibri"/>
                <a:ea typeface="Calibri" pitchFamily="34" charset="0"/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rgbClr val="740000"/>
                </a:solidFill>
                <a:latin typeface="Calibri"/>
                <a:ea typeface="Calibri" pitchFamily="34" charset="0"/>
                <a:cs typeface="Calibri" pitchFamily="34" charset="0"/>
              </a:rPr>
              <a:t>Priorities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Calibri" pitchFamily="34" charset="0"/>
                <a:cs typeface="Calibri" pitchFamily="34" charset="0"/>
              </a:rPr>
              <a:t>  (</a:t>
            </a:r>
            <a:r>
              <a:rPr lang="en-US" sz="3600" b="1" dirty="0">
                <a:solidFill>
                  <a:prstClr val="black"/>
                </a:solidFill>
                <a:latin typeface="Calibri"/>
                <a:ea typeface="Calibri" pitchFamily="34" charset="0"/>
                <a:cs typeface="Calibri" pitchFamily="34" charset="0"/>
              </a:rPr>
              <a:t>Matthew 6:33; Ecclesiastes 12:13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Calibri" pitchFamily="34" charset="0"/>
                <a:cs typeface="Calibri" pitchFamily="34" charset="0"/>
              </a:rPr>
              <a:t>)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0"/>
              </a:spcBef>
              <a:defRPr/>
            </a:pPr>
            <a:endParaRPr lang="en-US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1327150"/>
            <a:ext cx="5791200" cy="1066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1219200"/>
            <a:ext cx="5334000" cy="923330"/>
          </a:xfrm>
          <a:prstGeom prst="rect">
            <a:avLst/>
          </a:prstGeom>
          <a:solidFill>
            <a:schemeClr val="tx1"/>
          </a:solidFill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yala" pitchFamily="2" charset="0"/>
                <a:cs typeface="David" pitchFamily="34" charset="-79"/>
              </a:rPr>
              <a:t>SNATCHING</a:t>
            </a:r>
            <a:endParaRPr lang="en-US" sz="5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344" name="Picture 7" descr="http://oclockpress.com/files/clocktempla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4241"/>
            <a:ext cx="13779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10363200" cy="1143000"/>
          </a:xfrm>
        </p:spPr>
        <p:txBody>
          <a:bodyPr/>
          <a:lstStyle/>
          <a:p>
            <a:pPr algn="ctr">
              <a:defRPr/>
            </a:pPr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</a:rPr>
              <a:t>The First Casualty of </a:t>
            </a:r>
            <a:br>
              <a:rPr lang="en-US" sz="44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</a:rPr>
              <a:t>Busyness is Spirituality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87565"/>
            <a:ext cx="8229600" cy="4389437"/>
          </a:xfrm>
        </p:spPr>
        <p:txBody>
          <a:bodyPr/>
          <a:lstStyle/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1 Corinthians 15:58;   Galatians 6:9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The responsibility is clear…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700" b="1" dirty="0">
                <a:latin typeface="+mj-lt"/>
                <a:ea typeface="+mj-ea"/>
                <a:cs typeface="+mj-cs"/>
              </a:rPr>
              <a:t>To a husband  (Ephesians 5:25-28)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700" b="1" dirty="0">
                <a:latin typeface="+mj-lt"/>
                <a:ea typeface="+mj-ea"/>
                <a:cs typeface="+mj-cs"/>
              </a:rPr>
              <a:t>To a wife  (1 Peter 3:1-5)  </a:t>
            </a:r>
            <a:endParaRPr lang="en-US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8763000" cy="838200"/>
          </a:xfrm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rgbClr val="663300"/>
                </a:solidFill>
              </a:rPr>
              <a:t>What Do We Do To Have</a:t>
            </a:r>
            <a:br>
              <a:rPr lang="en-US" altLang="en-US" sz="4400" b="1" dirty="0">
                <a:solidFill>
                  <a:srgbClr val="663300"/>
                </a:solidFill>
              </a:rPr>
            </a:br>
            <a:r>
              <a:rPr lang="en-US" altLang="en-US" sz="4400" b="1" dirty="0">
                <a:solidFill>
                  <a:srgbClr val="663300"/>
                </a:solidFill>
              </a:rPr>
              <a:t>a Focused Marriage?</a:t>
            </a:r>
            <a:endParaRPr lang="en-US" altLang="en-US" sz="4400" dirty="0">
              <a:solidFill>
                <a:srgbClr val="6633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ACD74-6993-38AD-7D34-7973C2FFCDC0}"/>
              </a:ext>
            </a:extLst>
          </p:cNvPr>
          <p:cNvSpPr txBox="1">
            <a:spLocks/>
          </p:cNvSpPr>
          <p:nvPr/>
        </p:nvSpPr>
        <p:spPr bwMode="auto">
          <a:xfrm>
            <a:off x="1981200" y="1905000"/>
            <a:ext cx="8229600" cy="385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800" b="1" dirty="0">
                <a:latin typeface="+mj-lt"/>
                <a:ea typeface="Calibri" pitchFamily="34" charset="0"/>
                <a:cs typeface="Calibri" pitchFamily="34" charset="0"/>
              </a:rPr>
              <a:t>What is the solution?</a:t>
            </a:r>
          </a:p>
          <a:p>
            <a:pPr>
              <a:defRPr/>
            </a:pPr>
            <a:r>
              <a:rPr lang="en-US" sz="3800" b="1" i="1" dirty="0">
                <a:solidFill>
                  <a:srgbClr val="632923"/>
                </a:solidFill>
                <a:latin typeface="+mj-lt"/>
                <a:ea typeface="Calibri" pitchFamily="34" charset="0"/>
                <a:cs typeface="Calibri" pitchFamily="34" charset="0"/>
              </a:rPr>
              <a:t>“We need to ‘balance’ things better”</a:t>
            </a:r>
            <a:r>
              <a:rPr lang="en-US" sz="3800" dirty="0">
                <a:latin typeface="+mj-lt"/>
                <a:ea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4" name="Picture 7" descr="http://3.bp.blogspot.com/_Y-WAWYYQuzg/TD6j0t_AqAI/AAAAAAAABGw/LNftxNJlT6M/s1600/6874balance_scale.jpg">
            <a:extLst>
              <a:ext uri="{FF2B5EF4-FFF2-40B4-BE49-F238E27FC236}">
                <a16:creationId xmlns:a16="http://schemas.microsoft.com/office/drawing/2014/main" id="{D61FC218-B24B-6225-BC57-C61B02F6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3124200"/>
            <a:ext cx="54483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11362"/>
            <a:ext cx="8229600" cy="4389438"/>
          </a:xfrm>
        </p:spPr>
        <p:txBody>
          <a:bodyPr/>
          <a:lstStyle/>
          <a:p>
            <a:pPr marL="228600" indent="-228600" algn="ctr">
              <a:buNone/>
              <a:defRPr/>
            </a:pPr>
            <a:r>
              <a:rPr lang="en-US" sz="3800" b="1" dirty="0">
                <a:latin typeface="+mj-lt"/>
                <a:ea typeface="Calibri" pitchFamily="34" charset="0"/>
                <a:cs typeface="Calibri" pitchFamily="34" charset="0"/>
              </a:rPr>
              <a:t>Many believe </a:t>
            </a:r>
            <a:r>
              <a:rPr lang="en-US" sz="3800" b="1" u="sng" dirty="0">
                <a:latin typeface="+mj-lt"/>
                <a:ea typeface="Calibri" pitchFamily="34" charset="0"/>
                <a:cs typeface="Calibri" pitchFamily="34" charset="0"/>
              </a:rPr>
              <a:t>Balance</a:t>
            </a:r>
            <a:r>
              <a:rPr lang="en-US" sz="3800" b="1" dirty="0">
                <a:latin typeface="+mj-lt"/>
                <a:ea typeface="Calibri" pitchFamily="34" charset="0"/>
                <a:cs typeface="Calibri" pitchFamily="34" charset="0"/>
              </a:rPr>
              <a:t> is </a:t>
            </a:r>
            <a:r>
              <a:rPr lang="en-US" sz="3800" b="1" i="1" dirty="0">
                <a:solidFill>
                  <a:srgbClr val="C00000"/>
                </a:solidFill>
                <a:latin typeface="+mj-lt"/>
                <a:ea typeface="Calibri" pitchFamily="34" charset="0"/>
                <a:cs typeface="Calibri" pitchFamily="34" charset="0"/>
              </a:rPr>
              <a:t>doing</a:t>
            </a:r>
            <a:r>
              <a:rPr lang="en-US" sz="3800" b="1" dirty="0">
                <a:latin typeface="+mj-lt"/>
                <a:ea typeface="Calibri" pitchFamily="34" charset="0"/>
                <a:cs typeface="Calibri" pitchFamily="34" charset="0"/>
              </a:rPr>
              <a:t> as many things, </a:t>
            </a:r>
            <a:r>
              <a:rPr lang="en-US" sz="3800" b="1" i="1" dirty="0">
                <a:solidFill>
                  <a:srgbClr val="C00000"/>
                </a:solidFill>
                <a:latin typeface="+mj-lt"/>
                <a:ea typeface="Calibri" pitchFamily="34" charset="0"/>
                <a:cs typeface="Calibri" pitchFamily="34" charset="0"/>
              </a:rPr>
              <a:t>having</a:t>
            </a:r>
            <a:r>
              <a:rPr lang="en-US" sz="3800" b="1" dirty="0">
                <a:latin typeface="+mj-lt"/>
                <a:ea typeface="Calibri" pitchFamily="34" charset="0"/>
                <a:cs typeface="Calibri" pitchFamily="34" charset="0"/>
              </a:rPr>
              <a:t> as many things, </a:t>
            </a:r>
            <a:r>
              <a:rPr lang="en-US" sz="3800" b="1" i="1" dirty="0">
                <a:solidFill>
                  <a:srgbClr val="C00000"/>
                </a:solidFill>
                <a:latin typeface="+mj-lt"/>
                <a:ea typeface="Calibri" pitchFamily="34" charset="0"/>
                <a:cs typeface="Calibri" pitchFamily="34" charset="0"/>
              </a:rPr>
              <a:t>planning</a:t>
            </a:r>
            <a:r>
              <a:rPr lang="en-US" sz="3800" b="1" dirty="0">
                <a:latin typeface="+mj-lt"/>
                <a:ea typeface="Calibri" pitchFamily="34" charset="0"/>
                <a:cs typeface="Calibri" pitchFamily="34" charset="0"/>
              </a:rPr>
              <a:t> as many things, etc. without any of it falling over or failing…</a:t>
            </a:r>
          </a:p>
          <a:p>
            <a:pPr marL="228600" indent="-228600" algn="ctr">
              <a:buNone/>
              <a:defRPr/>
            </a:pP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Calibri" pitchFamily="34" charset="0"/>
              </a:rPr>
              <a:t>BALANCE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Calibri" pitchFamily="34" charset="0"/>
              </a:rPr>
              <a:t> is a term we use to describe a priority we have not made…</a:t>
            </a:r>
            <a:endParaRPr lang="en-US" sz="3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250B8-DBDF-2DB3-0588-4A3416E0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990600"/>
            <a:ext cx="8763000" cy="838200"/>
          </a:xfrm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rgbClr val="663300"/>
                </a:solidFill>
              </a:rPr>
              <a:t>What Do We Do To Have</a:t>
            </a:r>
            <a:br>
              <a:rPr lang="en-US" altLang="en-US" sz="4400" b="1" dirty="0">
                <a:solidFill>
                  <a:srgbClr val="663300"/>
                </a:solidFill>
              </a:rPr>
            </a:br>
            <a:r>
              <a:rPr lang="en-US" altLang="en-US" sz="4400" b="1" dirty="0">
                <a:solidFill>
                  <a:srgbClr val="663300"/>
                </a:solidFill>
              </a:rPr>
              <a:t>a Focused Marriage?</a:t>
            </a:r>
            <a:endParaRPr lang="en-US" altLang="en-US" sz="44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2286862"/>
            <a:ext cx="10515600" cy="4418737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3800" b="1" i="1" dirty="0">
                <a:latin typeface="+mj-lt"/>
              </a:rPr>
              <a:t>Meals…</a:t>
            </a:r>
          </a:p>
          <a:p>
            <a:pPr>
              <a:spcBef>
                <a:spcPts val="600"/>
              </a:spcBef>
              <a:defRPr/>
            </a:pPr>
            <a:r>
              <a:rPr lang="en-US" sz="3800" b="1" i="1" dirty="0">
                <a:latin typeface="+mj-lt"/>
              </a:rPr>
              <a:t>Travel…</a:t>
            </a:r>
          </a:p>
          <a:p>
            <a:pPr>
              <a:spcBef>
                <a:spcPts val="600"/>
              </a:spcBef>
              <a:defRPr/>
            </a:pPr>
            <a:r>
              <a:rPr lang="en-US" sz="3800" b="1" i="1" dirty="0">
                <a:latin typeface="+mj-lt"/>
              </a:rPr>
              <a:t>Service to others together and to “one another” </a:t>
            </a:r>
            <a:r>
              <a:rPr lang="en-US" sz="3800" b="1" dirty="0">
                <a:latin typeface="+mj-lt"/>
              </a:rPr>
              <a:t>(Romans 16:3-5)</a:t>
            </a:r>
          </a:p>
          <a:p>
            <a:pPr>
              <a:spcBef>
                <a:spcPts val="600"/>
              </a:spcBef>
              <a:defRPr/>
            </a:pPr>
            <a:r>
              <a:rPr lang="en-US" sz="3800" b="1" dirty="0">
                <a:latin typeface="+mj-lt"/>
              </a:rPr>
              <a:t>Recreation…</a:t>
            </a:r>
            <a:endParaRPr lang="en-US" sz="3400" b="1" dirty="0"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47F994-9633-2153-AA1F-46E04345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90600"/>
            <a:ext cx="7696200" cy="838200"/>
          </a:xfrm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rgbClr val="663300"/>
                </a:solidFill>
              </a:rPr>
              <a:t>What Do We Do To Have</a:t>
            </a:r>
            <a:br>
              <a:rPr lang="en-US" altLang="en-US" sz="4400" b="1" dirty="0">
                <a:solidFill>
                  <a:srgbClr val="663300"/>
                </a:solidFill>
              </a:rPr>
            </a:br>
            <a:r>
              <a:rPr lang="en-US" altLang="en-US" sz="4400" b="1" dirty="0">
                <a:solidFill>
                  <a:srgbClr val="663300"/>
                </a:solidFill>
              </a:rPr>
              <a:t>a Focused Marriage?</a:t>
            </a:r>
            <a:endParaRPr lang="en-US" altLang="en-US" sz="4400" dirty="0">
              <a:solidFill>
                <a:srgbClr val="6633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A8823-FD63-FF1D-933B-F3B93157A463}"/>
              </a:ext>
            </a:extLst>
          </p:cNvPr>
          <p:cNvSpPr/>
          <p:nvPr/>
        </p:nvSpPr>
        <p:spPr>
          <a:xfrm>
            <a:off x="7162800" y="532537"/>
            <a:ext cx="4724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/>
            <a:r>
              <a:rPr lang="en-US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 Time</a:t>
            </a:r>
          </a:p>
          <a:p>
            <a:pPr algn="ctr" eaLnBrk="1" hangingPunct="1"/>
            <a:r>
              <a:rPr lang="en-US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Opportunities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710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2286862"/>
            <a:ext cx="10515600" cy="4418737"/>
          </a:xfrm>
        </p:spPr>
        <p:txBody>
          <a:bodyPr/>
          <a:lstStyle/>
          <a:p>
            <a:pPr lvl="0">
              <a:defRPr/>
            </a:pPr>
            <a:r>
              <a:rPr lang="en-US" sz="3800" b="1" i="1" dirty="0">
                <a:solidFill>
                  <a:prstClr val="black"/>
                </a:solidFill>
                <a:latin typeface="Calibri"/>
              </a:rPr>
              <a:t>Rest</a:t>
            </a:r>
            <a:r>
              <a:rPr lang="en-US" sz="3800" b="1" dirty="0">
                <a:solidFill>
                  <a:prstClr val="black"/>
                </a:solidFill>
                <a:latin typeface="Calibri"/>
              </a:rPr>
              <a:t>  --  </a:t>
            </a:r>
            <a:r>
              <a:rPr lang="en-US" sz="3400" b="1" i="1" dirty="0">
                <a:solidFill>
                  <a:srgbClr val="002060"/>
                </a:solidFill>
                <a:latin typeface="Calibri"/>
              </a:rPr>
              <a:t>Give at least two </a:t>
            </a:r>
            <a:r>
              <a:rPr lang="en-US" sz="3400" b="1" i="1">
                <a:solidFill>
                  <a:srgbClr val="002060"/>
                </a:solidFill>
                <a:latin typeface="Calibri"/>
              </a:rPr>
              <a:t>compliments a </a:t>
            </a:r>
            <a:r>
              <a:rPr lang="en-US" sz="3400" b="1" i="1" dirty="0">
                <a:solidFill>
                  <a:srgbClr val="002060"/>
                </a:solidFill>
                <a:latin typeface="Calibri"/>
              </a:rPr>
              <a:t>day</a:t>
            </a:r>
            <a:r>
              <a:rPr lang="en-US" sz="3400" dirty="0">
                <a:solidFill>
                  <a:srgbClr val="002060"/>
                </a:solidFill>
                <a:latin typeface="Calibri"/>
              </a:rPr>
              <a:t>          </a:t>
            </a:r>
            <a:r>
              <a:rPr lang="en-US" sz="34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3400" b="1" dirty="0">
                <a:solidFill>
                  <a:prstClr val="black"/>
                </a:solidFill>
                <a:latin typeface="Calibri"/>
              </a:rPr>
              <a:t>Ephesians 4:29; 1 Thessalonians 5:18</a:t>
            </a:r>
            <a:r>
              <a:rPr lang="en-US" sz="3400">
                <a:solidFill>
                  <a:prstClr val="black"/>
                </a:solidFill>
                <a:latin typeface="Calibri"/>
              </a:rPr>
              <a:t>)</a:t>
            </a:r>
            <a:r>
              <a:rPr lang="en-US" sz="3400" b="1">
                <a:solidFill>
                  <a:prstClr val="black"/>
                </a:solidFill>
                <a:latin typeface="Calibri"/>
              </a:rPr>
              <a:t>;                        </a:t>
            </a:r>
            <a:r>
              <a:rPr lang="en-US" sz="3400" b="1" i="1">
                <a:solidFill>
                  <a:srgbClr val="002060"/>
                </a:solidFill>
                <a:latin typeface="Calibri"/>
              </a:rPr>
              <a:t>Focus </a:t>
            </a:r>
            <a:r>
              <a:rPr lang="en-US" sz="3400" b="1" i="1" dirty="0">
                <a:solidFill>
                  <a:srgbClr val="002060"/>
                </a:solidFill>
                <a:latin typeface="Calibri"/>
              </a:rPr>
              <a:t>on your mate for at least </a:t>
            </a:r>
            <a:r>
              <a:rPr lang="en-US" sz="3400" b="1" i="1">
                <a:solidFill>
                  <a:srgbClr val="002060"/>
                </a:solidFill>
                <a:latin typeface="Calibri"/>
              </a:rPr>
              <a:t>10 minutes </a:t>
            </a:r>
            <a:r>
              <a:rPr lang="en-US" sz="3400" b="1" i="1" dirty="0">
                <a:solidFill>
                  <a:srgbClr val="002060"/>
                </a:solidFill>
                <a:latin typeface="Calibri"/>
              </a:rPr>
              <a:t>a day</a:t>
            </a:r>
            <a:r>
              <a:rPr lang="en-US" sz="3400" b="1" i="1" dirty="0">
                <a:solidFill>
                  <a:prstClr val="black"/>
                </a:solidFill>
                <a:latin typeface="Calibri"/>
              </a:rPr>
              <a:t>…</a:t>
            </a:r>
            <a:endParaRPr lang="en-US" sz="3800" b="1" i="1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en-US" sz="3800" b="1" i="1" dirty="0">
                <a:solidFill>
                  <a:prstClr val="black"/>
                </a:solidFill>
                <a:latin typeface="Calibri"/>
              </a:rPr>
              <a:t>Pray together about and for each other daily</a:t>
            </a:r>
            <a:r>
              <a:rPr lang="en-US" sz="3800" b="1" dirty="0">
                <a:solidFill>
                  <a:prstClr val="black"/>
                </a:solidFill>
                <a:latin typeface="Calibri"/>
              </a:rPr>
              <a:t>…… </a:t>
            </a:r>
            <a:r>
              <a:rPr lang="en-US" sz="3800" b="1" i="1" dirty="0">
                <a:solidFill>
                  <a:prstClr val="black"/>
                </a:solidFill>
                <a:latin typeface="Calibri"/>
              </a:rPr>
              <a:t>Pursue God first</a:t>
            </a:r>
            <a:r>
              <a:rPr lang="en-US" sz="3800" dirty="0">
                <a:solidFill>
                  <a:prstClr val="black"/>
                </a:solidFill>
                <a:latin typeface="Calibri"/>
              </a:rPr>
              <a:t>… </a:t>
            </a:r>
          </a:p>
          <a:p>
            <a:pPr>
              <a:defRPr/>
            </a:pPr>
            <a:r>
              <a:rPr lang="en-US" sz="3800" b="1" i="1" dirty="0">
                <a:solidFill>
                  <a:prstClr val="black"/>
                </a:solidFill>
                <a:latin typeface="Calibri"/>
              </a:rPr>
              <a:t>Remove the distractions…</a:t>
            </a:r>
          </a:p>
          <a:p>
            <a:pPr lvl="0">
              <a:defRPr/>
            </a:pPr>
            <a:endParaRPr lang="en-US" sz="3800" b="1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  <a:defRPr/>
            </a:pPr>
            <a:endParaRPr lang="en-US" sz="3400" b="1" dirty="0"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47F994-9633-2153-AA1F-46E04345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90600"/>
            <a:ext cx="7696200" cy="838200"/>
          </a:xfrm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rgbClr val="663300"/>
                </a:solidFill>
              </a:rPr>
              <a:t>What Do We Do To Have</a:t>
            </a:r>
            <a:br>
              <a:rPr lang="en-US" altLang="en-US" sz="4400" b="1" dirty="0">
                <a:solidFill>
                  <a:srgbClr val="663300"/>
                </a:solidFill>
              </a:rPr>
            </a:br>
            <a:r>
              <a:rPr lang="en-US" altLang="en-US" sz="4400" b="1" dirty="0">
                <a:solidFill>
                  <a:srgbClr val="663300"/>
                </a:solidFill>
              </a:rPr>
              <a:t>a Focused Marriage?</a:t>
            </a:r>
            <a:endParaRPr lang="en-US" altLang="en-US" sz="4400" dirty="0">
              <a:solidFill>
                <a:srgbClr val="6633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A8823-FD63-FF1D-933B-F3B93157A463}"/>
              </a:ext>
            </a:extLst>
          </p:cNvPr>
          <p:cNvSpPr/>
          <p:nvPr/>
        </p:nvSpPr>
        <p:spPr>
          <a:xfrm>
            <a:off x="7162800" y="532537"/>
            <a:ext cx="4724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/>
            <a:r>
              <a:rPr lang="en-US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 Time</a:t>
            </a:r>
          </a:p>
          <a:p>
            <a:pPr algn="ctr" eaLnBrk="1" hangingPunct="1"/>
            <a:r>
              <a:rPr lang="en-US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Opportunities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0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</TotalTime>
  <Words>306</Words>
  <Application>Microsoft Office PowerPoint</Application>
  <PresentationFormat>Widescreen</PresentationFormat>
  <Paragraphs>45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Calibri</vt:lpstr>
      <vt:lpstr>Constantia</vt:lpstr>
      <vt:lpstr>Hurry Up</vt:lpstr>
      <vt:lpstr>Nyala</vt:lpstr>
      <vt:lpstr>Wingdings 2</vt:lpstr>
      <vt:lpstr>Flow</vt:lpstr>
      <vt:lpstr>1_Flow</vt:lpstr>
      <vt:lpstr>PowerPoint Presentation</vt:lpstr>
      <vt:lpstr>A Focused</vt:lpstr>
      <vt:lpstr>Many couples are suffering from a      TIME-STARVED marriage… “We’ve grown apart. We don’t have anything in common”… Translated:  a couple is not spending enough time alone together</vt:lpstr>
      <vt:lpstr>PowerPoint Presentation</vt:lpstr>
      <vt:lpstr>The First Casualty of  Busyness is Spirituality </vt:lpstr>
      <vt:lpstr>What Do We Do To Have a Focused Marriage?</vt:lpstr>
      <vt:lpstr>What Do We Do To Have a Focused Marriage?</vt:lpstr>
      <vt:lpstr>What Do We Do To Have a Focused Marriage?</vt:lpstr>
      <vt:lpstr>What Do We Do To Have a Focused Marriage?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Focused Marriage in a Busy World</dc:title>
  <dc:creator>Shawn</dc:creator>
  <cp:lastModifiedBy>shawn bain</cp:lastModifiedBy>
  <cp:revision>38</cp:revision>
  <dcterms:created xsi:type="dcterms:W3CDTF">2012-02-17T16:56:06Z</dcterms:created>
  <dcterms:modified xsi:type="dcterms:W3CDTF">2024-04-02T18:56:01Z</dcterms:modified>
</cp:coreProperties>
</file>